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5" r:id="rId6"/>
    <p:sldId id="269" r:id="rId7"/>
    <p:sldId id="271" r:id="rId8"/>
    <p:sldId id="261" r:id="rId9"/>
    <p:sldId id="262" r:id="rId10"/>
    <p:sldId id="263" r:id="rId11"/>
    <p:sldId id="267" r:id="rId12"/>
    <p:sldId id="264" r:id="rId13"/>
    <p:sldId id="266" r:id="rId14"/>
    <p:sldId id="270" r:id="rId15"/>
    <p:sldId id="272" r:id="rId16"/>
    <p:sldId id="268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11948.7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6075.8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5587.8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3930.8</c:v>
                </c:pt>
              </c:numCache>
            </c:numRef>
          </c:val>
        </c:ser>
        <c:overlap val="100"/>
        <c:axId val="92040192"/>
        <c:axId val="92697344"/>
      </c:barChart>
      <c:catAx>
        <c:axId val="92040192"/>
        <c:scaling>
          <c:orientation val="minMax"/>
        </c:scaling>
        <c:axPos val="b"/>
        <c:numFmt formatCode="General" sourceLinked="1"/>
        <c:tickLblPos val="nextTo"/>
        <c:crossAx val="92697344"/>
        <c:crosses val="autoZero"/>
        <c:auto val="1"/>
        <c:lblAlgn val="ctr"/>
        <c:lblOffset val="100"/>
      </c:catAx>
      <c:valAx>
        <c:axId val="92697344"/>
        <c:scaling>
          <c:orientation val="minMax"/>
        </c:scaling>
        <c:axPos val="l"/>
        <c:majorGridlines/>
        <c:numFmt formatCode="General" sourceLinked="1"/>
        <c:tickLblPos val="nextTo"/>
        <c:crossAx val="920401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8.4578171112505249E-2"/>
          <c:y val="3.7787611739412676E-2"/>
          <c:w val="0.65873399573963398"/>
          <c:h val="0.8797197060382463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НДФЛ,доходы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154.30000000000001</c:v>
                </c:pt>
                <c:pt idx="1">
                  <c:v>161.5</c:v>
                </c:pt>
                <c:pt idx="2">
                  <c:v>165.6</c:v>
                </c:pt>
                <c:pt idx="3">
                  <c:v>180.6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51</c:v>
                </c:pt>
                <c:pt idx="1">
                  <c:v>95.6</c:v>
                </c:pt>
                <c:pt idx="2">
                  <c:v>84</c:v>
                </c:pt>
                <c:pt idx="3">
                  <c:v>84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1928.8</c:v>
                </c:pt>
                <c:pt idx="1">
                  <c:v>614.1</c:v>
                </c:pt>
                <c:pt idx="2">
                  <c:v>614.1</c:v>
                </c:pt>
                <c:pt idx="3">
                  <c:v>614.1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2972.8</c:v>
                </c:pt>
                <c:pt idx="1">
                  <c:v>2987.4</c:v>
                </c:pt>
                <c:pt idx="2">
                  <c:v>2987.4</c:v>
                </c:pt>
                <c:pt idx="3">
                  <c:v>2987.4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6</c:v>
                </c:pt>
                <c:pt idx="1">
                  <c:v>6.2</c:v>
                </c:pt>
                <c:pt idx="2">
                  <c:v>6.4</c:v>
                </c:pt>
                <c:pt idx="3">
                  <c:v>6.7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импользования имущества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10.7</c:v>
                </c:pt>
                <c:pt idx="1">
                  <c:v>10.7</c:v>
                </c:pt>
                <c:pt idx="2">
                  <c:v>10.7</c:v>
                </c:pt>
                <c:pt idx="3">
                  <c:v>10.7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42</c:v>
                </c:pt>
                <c:pt idx="1">
                  <c:v>43.7</c:v>
                </c:pt>
                <c:pt idx="2">
                  <c:v>45.4</c:v>
                </c:pt>
                <c:pt idx="3">
                  <c:v>47.3</c:v>
                </c:pt>
              </c:numCache>
            </c:numRef>
          </c:val>
        </c:ser>
        <c:shape val="cylinder"/>
        <c:axId val="100056448"/>
        <c:axId val="100062336"/>
        <c:axId val="0"/>
      </c:bar3DChart>
      <c:catAx>
        <c:axId val="100056448"/>
        <c:scaling>
          <c:orientation val="minMax"/>
        </c:scaling>
        <c:axPos val="b"/>
        <c:numFmt formatCode="General" sourceLinked="0"/>
        <c:tickLblPos val="nextTo"/>
        <c:crossAx val="100062336"/>
        <c:crosses val="autoZero"/>
        <c:auto val="1"/>
        <c:lblAlgn val="ctr"/>
        <c:lblOffset val="100"/>
      </c:catAx>
      <c:valAx>
        <c:axId val="100062336"/>
        <c:scaling>
          <c:orientation val="minMax"/>
        </c:scaling>
        <c:axPos val="l"/>
        <c:majorGridlines/>
        <c:numFmt formatCode="General" sourceLinked="1"/>
        <c:tickLblPos val="nextTo"/>
        <c:crossAx val="10005644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5062100590686265"/>
          <c:y val="2.3340025787163602E-2"/>
          <c:w val="0.24868313728569891"/>
          <c:h val="0.97665984917944071"/>
        </c:manualLayout>
      </c:layout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11948.7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6075.8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5587.8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3930.8</c:v>
                </c:pt>
              </c:numCache>
            </c:numRef>
          </c:val>
        </c:ser>
        <c:overlap val="100"/>
        <c:axId val="119308288"/>
        <c:axId val="119309824"/>
      </c:barChart>
      <c:catAx>
        <c:axId val="119308288"/>
        <c:scaling>
          <c:orientation val="minMax"/>
        </c:scaling>
        <c:axPos val="b"/>
        <c:numFmt formatCode="General" sourceLinked="1"/>
        <c:tickLblPos val="nextTo"/>
        <c:crossAx val="119309824"/>
        <c:crosses val="autoZero"/>
        <c:auto val="1"/>
        <c:lblAlgn val="ctr"/>
        <c:lblOffset val="100"/>
      </c:catAx>
      <c:valAx>
        <c:axId val="119309824"/>
        <c:scaling>
          <c:orientation val="minMax"/>
        </c:scaling>
        <c:axPos val="l"/>
        <c:majorGridlines/>
        <c:numFmt formatCode="General" sourceLinked="1"/>
        <c:tickLblPos val="nextTo"/>
        <c:crossAx val="1193082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04.12.2017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9148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34148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27901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p04048@donpac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16632" y="1340768"/>
            <a:ext cx="11449272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Бюджет для граждан</a:t>
            </a: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517232"/>
            <a:ext cx="9144000" cy="134076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Ленинского сельского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поселения Зимовниковского района на 2018 год и на плановый период 2019 и 2020 годов</a:t>
            </a:r>
          </a:p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ДОХОДОВ БЮДЖЕТА ЛЕНИНСКОГО СЕЛЬСКОГО ПОСЕЛЕНИЯ НА 2017-2020 ГОДЫ (ТЫС.РУБ.)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БЮДЖЕТА ЛЕНИНСКОГО СЕЛЬСКОГО ПОСЕЛЕНИЯ НА 2017 -2020 ГОДЫ (тыс.руб.)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484784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497" y="1122680"/>
          <a:ext cx="9108504" cy="573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1008112"/>
                <a:gridCol w="1008112"/>
                <a:gridCol w="1008112"/>
                <a:gridCol w="108012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2017 </a:t>
                      </a:r>
                      <a:r>
                        <a:rPr lang="ru-RU" sz="140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2018</a:t>
                      </a:r>
                      <a:r>
                        <a:rPr lang="ru-RU" sz="1400" baseline="0" dirty="0" smtClean="0"/>
                        <a:t>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2019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2020 г.</a:t>
                      </a:r>
                      <a:endParaRPr lang="ru-RU" sz="1400" dirty="0"/>
                    </a:p>
                  </a:txBody>
                  <a:tcPr/>
                </a:tc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11948,7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6 075,8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5 587,8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5277,5</a:t>
                      </a:r>
                      <a:endParaRPr lang="ru-RU" sz="1800" b="1" dirty="0"/>
                    </a:p>
                  </a:txBody>
                  <a:tcPr/>
                </a:tc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4054,0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3 849,3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3 849,3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3849,3</a:t>
                      </a:r>
                      <a:endParaRPr lang="ru-RU" sz="14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173,3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173,3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173,3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164,6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27,3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6330,3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632,4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98,5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1824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Охрана окружающей среды	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950,0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1 221,0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1 266,9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1231,1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124,8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124,8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124,8</a:t>
                      </a:r>
                      <a:endParaRPr lang="ru-RU" sz="1400" dirty="0"/>
                    </a:p>
                  </a:txBody>
                  <a:tcPr/>
                </a:tc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</a:tr>
              <a:tr h="1538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Средства массовой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81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государственного и муниципального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4958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 общего характера бюджетам бюджетной системы РФ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БЮДЖЕТА ЛЕНИНСКОГО СЕЛЬСКОГО ПОСЕЛЕНИЯ НА 2017-2020 ГОДЫ (тыс.рублей)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РАСХОДОВ БЮДЖЕТА ЛЕНИНСКОГО СЕЛЬСКОГО ПОСЕЛЕНИЯ НА 2017-2020 ГОДЫ (ТЫС.РУБ.)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 на 2018 год и на плановый период 2019 и 2020 годов (Тыс.руб.)</a:t>
            </a:r>
            <a:endParaRPr lang="ru-RU" sz="2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663912"/>
          <a:ext cx="8496945" cy="5052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84"/>
                <a:gridCol w="1049066"/>
                <a:gridCol w="979128"/>
                <a:gridCol w="943667"/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2018</a:t>
                      </a:r>
                      <a:r>
                        <a:rPr lang="ru-RU" sz="1900" baseline="0" dirty="0" smtClean="0"/>
                        <a:t> 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2019 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2020 г.</a:t>
                      </a:r>
                      <a:endParaRPr lang="ru-RU" sz="1900" dirty="0"/>
                    </a:p>
                  </a:txBody>
                  <a:tcPr/>
                </a:tc>
              </a:tr>
              <a:tr h="391216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ВСЕГО: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6 075.8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5 587.8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5 277.5</a:t>
                      </a:r>
                      <a:endParaRPr lang="ru-RU" sz="1900" b="1" dirty="0"/>
                    </a:p>
                  </a:txBody>
                  <a:tcPr/>
                </a:tc>
              </a:tr>
              <a:tr h="118863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качественными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жилищно-коммунальными услугами населения Ленинского сельского поселения»</a:t>
                      </a:r>
                    </a:p>
                    <a:p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617.4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98.5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"Защита населения и территории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чрезвычайных , ситуаций, обеспечение пожарной безопасности людей на водных объектах"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900" dirty="0"/>
                    </a:p>
                  </a:txBody>
                  <a:tcPr/>
                </a:tc>
              </a:tr>
              <a:tr h="43956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культуры"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1 221.0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1 266.9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1 231.1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«Охрана окружающей среды 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рациональное природопользование»</a:t>
                      </a:r>
                      <a:endParaRPr lang="ru-RU" sz="19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"Развитие физической культуры и массового спорта"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844824"/>
          <a:ext cx="8676456" cy="4441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810"/>
                <a:gridCol w="1071229"/>
                <a:gridCol w="999814"/>
                <a:gridCol w="963603"/>
              </a:tblGrid>
              <a:tr h="37525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2018</a:t>
                      </a:r>
                      <a:r>
                        <a:rPr lang="ru-RU" sz="2000" baseline="0" dirty="0" smtClean="0"/>
                        <a:t>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2019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2020 г.</a:t>
                      </a:r>
                      <a:endParaRPr lang="ru-RU" sz="2000" dirty="0"/>
                    </a:p>
                  </a:txBody>
                  <a:tcPr/>
                </a:tc>
              </a:tr>
              <a:tr h="566080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«Развитие муниципальной службы и информационное общество»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55.0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55.0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55.0</a:t>
                      </a:r>
                      <a:endParaRPr lang="ru-RU" sz="2000" dirty="0"/>
                    </a:p>
                  </a:txBody>
                  <a:tcPr/>
                </a:tc>
              </a:tr>
              <a:tr h="750503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общественного</a:t>
                      </a:r>
                    </a:p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порядка и противодействие преступности»</a:t>
                      </a:r>
                    </a:p>
                    <a:p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2000" dirty="0"/>
                    </a:p>
                  </a:txBody>
                  <a:tcPr/>
                </a:tc>
              </a:tr>
              <a:tr h="969400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муниципальными</a:t>
                      </a:r>
                    </a:p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финансами и создание условий для эффективного управления муниципальными финансами»</a:t>
                      </a:r>
                    </a:p>
                    <a:p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3 829.1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3 829.1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3 826.4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723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Непрограммные расходы</a:t>
                      </a:r>
                      <a:endPara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308.3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308.3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135.0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0"/>
            <a:ext cx="84604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деятельности, на 2018 год и на плановый период 2019 и 2020 годов(ТЫС.РУБ.) </a:t>
            </a:r>
            <a:r>
              <a:rPr lang="ru-RU" sz="2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(ПРОДОЛЖЕНИЕ)</a:t>
            </a:r>
            <a:endParaRPr lang="ru-RU" sz="2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иных межбюджетных трансфертов за счет средств субсидий областного бюджета для софинансирования расходных обязательств, по вопросам местного значения 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628800"/>
          <a:ext cx="8712966" cy="4862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168332"/>
                <a:gridCol w="1249698"/>
                <a:gridCol w="1249698"/>
                <a:gridCol w="1249698"/>
                <a:gridCol w="1249698"/>
                <a:gridCol w="1249698"/>
              </a:tblGrid>
              <a:tr h="4079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2018 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2019 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2020 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52266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4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На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повышение заработной платы работников муниципальных учреждений культуры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271,0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13,7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316,9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16,0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281,1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14,2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4826675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Администрация Ленинского сельского поселения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Официальный сайт: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http://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ленинскоепоселение.рф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/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Телефон: 8 (86397) 3-19-48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Адрес: 347460, Ростовская область, Зимовниковский район,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п.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Зимовники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ул. Ленина, 89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E-mail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: 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sp13143@yandex.ru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оля\YandexDisk\Скриншоты\2017-12-01_23-31-3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14422"/>
            <a:ext cx="9144001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414908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«Мы должны обеспечить большую прозрачность и открытость бюджетного процесса для граждан. Это одно из ключевых условий повышения эффективности госинвестиций, всей бюджетной политики».</a:t>
            </a:r>
            <a:endParaRPr lang="ru-RU" sz="2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4338" name="AutoShape 2" descr="https://pp.userapi.com/c840236/v840236831/487c1/PgaFVynhyzU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4341" name="Picture 5" descr="C:\Users\Хеда\Desktop\bkZ2E40iWL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1052736"/>
            <a:ext cx="4608512" cy="2838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4572000" y="58772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Бюджетное послание Президента Российской Федерации на 2014-2016 годы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Ленинского сельского поселения!</a:t>
            </a: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бюджета нашего поселения на 2018-2020 годы.</a:t>
            </a:r>
            <a:endParaRPr lang="ru-RU" alt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Ленинского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92696"/>
            <a:ext cx="87484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/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 для граждан – это упрощённая версия бюджетного документа, которая использует неформальный язык и доступные форматы, чтобы облегчить для граждан понимание бюджета, объяснить им планы и действия администрации муниципального образования во время бюджетного года и показать формы их возможного взаимодействия с администрацией по вопросам расходования общественных финансов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8"/>
            <a:ext cx="8010847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Что такое «Бюджет для граждан»?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09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бюджета Ленинского сельского поселения Зимовниковского района на 2018 год и на плановый период 2019 и 2020 годов направлен на решение следующих ключевых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Ленинского сельского 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«БЮДЖЕТ» (от </a:t>
            </a:r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старонормандского</a:t>
            </a:r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bougette</a:t>
            </a:r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ДОХОДЫ </a:t>
            </a:r>
            <a:r>
              <a:rPr lang="ru-RU" b="1" dirty="0" smtClean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РАСХОДЫ </a:t>
            </a:r>
            <a:r>
              <a:rPr lang="ru-RU" b="1" dirty="0" smtClean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328" y="134076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11984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Получает социальные гарантии - расходная часть бюджета (образование, культура, здравоохранение, социальная поддержка и др.)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5976" y="2924944"/>
            <a:ext cx="374441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бюджета Ленинского сельского поселения на 2017-2020 Гг.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95536" y="1412776"/>
            <a:ext cx="1975092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2017 г.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- 11948,7</a:t>
            </a: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- 11948,7</a:t>
            </a:r>
          </a:p>
          <a:p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411760" y="1844824"/>
            <a:ext cx="1825756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2018 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- </a:t>
            </a:r>
            <a:r>
              <a:rPr lang="ru-RU" b="1" dirty="0" smtClean="0"/>
              <a:t>6075,8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- </a:t>
            </a:r>
            <a:r>
              <a:rPr lang="ru-RU" b="1" dirty="0" smtClean="0"/>
              <a:t>6075,8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55976" y="2276872"/>
            <a:ext cx="1858073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2019 г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- 5587,8</a:t>
            </a: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- 5587,8</a:t>
            </a: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0192" y="2780928"/>
            <a:ext cx="1825756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2020 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- </a:t>
            </a:r>
            <a:r>
              <a:rPr lang="ru-RU" b="1" dirty="0" smtClean="0"/>
              <a:t>5277,5</a:t>
            </a: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- </a:t>
            </a:r>
            <a:r>
              <a:rPr lang="ru-RU" b="1" dirty="0" smtClean="0"/>
              <a:t>5277,5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4 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ОБЪЕМ ПОСТУПЛЕНИЙ ДОХОДОВ БЮДЖЕТА ЛЕНИНСКОГО СЕЛЬСКОГО ПОСЕЛЕНИЯ НА 2017 -2020 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1" y="850597"/>
          <a:ext cx="9144001" cy="60074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984147"/>
                <a:gridCol w="1004103"/>
                <a:gridCol w="1004103"/>
                <a:gridCol w="1075824"/>
                <a:gridCol w="1075824"/>
              </a:tblGrid>
              <a:tr h="354229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2017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2018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2019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2020 г.</a:t>
                      </a:r>
                      <a:endParaRPr lang="ru-RU" sz="1300" dirty="0"/>
                    </a:p>
                  </a:txBody>
                  <a:tcPr/>
                </a:tc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ДОХОДЫ И НЕНАЛОГОВЫЕ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5165,6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3919,2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3913,6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3930,8</a:t>
                      </a:r>
                      <a:endParaRPr lang="ru-RU" sz="1400" b="1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 smtClean="0"/>
                        <a:t>     в том числе</a:t>
                      </a:r>
                      <a:r>
                        <a:rPr lang="ru-RU" sz="1300" dirty="0" smtClean="0"/>
                        <a:t>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НДФЛ, доходы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154,3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161,5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165,6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180,6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товары (работы, услуги), реализуемые на территории РФ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имущество физ.лиц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51,0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95,6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84,0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84,0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сельскохозяйственный налог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1928,8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614,1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614,1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614,1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Земельный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2972,8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2 987,4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2 987,4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2987,4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Государственная пошлина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6,7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10,7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10,7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10,7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10,7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Платежи при пользовании природными ресурсами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оказания платных услуг (работ) и компенсации затрат государства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продажи материальных и нематериальных активов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Административные платежи и сборы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42,0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43,7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45,4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47,3</a:t>
                      </a:r>
                      <a:endParaRPr lang="ru-RU" sz="1300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БЕЗВОЗМЕЗДНЫЕ ПЛАТЕЖИ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6783,1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2156,6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1674,2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1346,7</a:t>
                      </a:r>
                      <a:endParaRPr lang="ru-RU" sz="1400" b="1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r>
                        <a:rPr lang="ru-RU" sz="1400" b="1" baseline="0" dirty="0" smtClean="0"/>
                        <a:t> (Д</a:t>
                      </a:r>
                      <a:r>
                        <a:rPr lang="ru-RU" sz="1400" b="1" dirty="0" smtClean="0"/>
                        <a:t>ОХОДЫ)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11948,7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6075,8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5587,8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5277,5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1035</Words>
  <Application>Microsoft Office PowerPoint</Application>
  <PresentationFormat>Экран (4:3)</PresentationFormat>
  <Paragraphs>288</Paragraphs>
  <Slides>17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Бюджет для граждан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user</cp:lastModifiedBy>
  <cp:revision>20</cp:revision>
  <dcterms:created xsi:type="dcterms:W3CDTF">2017-12-11T11:43:42Z</dcterms:created>
  <dcterms:modified xsi:type="dcterms:W3CDTF">2017-12-04T06:38:23Z</dcterms:modified>
</cp:coreProperties>
</file>